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22"/>
  </p:notesMasterIdLst>
  <p:sldIdLst>
    <p:sldId id="256" r:id="rId2"/>
    <p:sldId id="257" r:id="rId3"/>
    <p:sldId id="258" r:id="rId4"/>
    <p:sldId id="259" r:id="rId5"/>
    <p:sldId id="260" r:id="rId6"/>
    <p:sldId id="261" r:id="rId7"/>
    <p:sldId id="265" r:id="rId8"/>
    <p:sldId id="262" r:id="rId9"/>
    <p:sldId id="263" r:id="rId10"/>
    <p:sldId id="264" r:id="rId11"/>
    <p:sldId id="269" r:id="rId12"/>
    <p:sldId id="266" r:id="rId13"/>
    <p:sldId id="267" r:id="rId14"/>
    <p:sldId id="268" r:id="rId15"/>
    <p:sldId id="270" r:id="rId16"/>
    <p:sldId id="273" r:id="rId17"/>
    <p:sldId id="271" r:id="rId18"/>
    <p:sldId id="272" r:id="rId19"/>
    <p:sldId id="275"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2"/>
  </p:normalViewPr>
  <p:slideViewPr>
    <p:cSldViewPr snapToGrid="0" snapToObjects="1">
      <p:cViewPr varScale="1">
        <p:scale>
          <a:sx n="106" d="100"/>
          <a:sy n="106" d="100"/>
        </p:scale>
        <p:origin x="7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8F9B13-6649-1D4F-8785-CF23D44470FE}" type="datetimeFigureOut">
              <a:rPr lang="en-US" smtClean="0"/>
              <a:t>4/11/22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EE695B-18D3-0C44-A53A-2EE733D3AE3F}" type="slidenum">
              <a:rPr lang="en-US" smtClean="0"/>
              <a:t>‹#›</a:t>
            </a:fld>
            <a:endParaRPr lang="en-US"/>
          </a:p>
        </p:txBody>
      </p:sp>
    </p:spTree>
    <p:extLst>
      <p:ext uri="{BB962C8B-B14F-4D97-AF65-F5344CB8AC3E}">
        <p14:creationId xmlns:p14="http://schemas.microsoft.com/office/powerpoint/2010/main" val="475315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E695B-18D3-0C44-A53A-2EE733D3AE3F}" type="slidenum">
              <a:rPr lang="en-US" smtClean="0"/>
              <a:t>6</a:t>
            </a:fld>
            <a:endParaRPr lang="en-US"/>
          </a:p>
        </p:txBody>
      </p:sp>
    </p:spTree>
    <p:extLst>
      <p:ext uri="{BB962C8B-B14F-4D97-AF65-F5344CB8AC3E}">
        <p14:creationId xmlns:p14="http://schemas.microsoft.com/office/powerpoint/2010/main" val="4235969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EE695B-18D3-0C44-A53A-2EE733D3AE3F}" type="slidenum">
              <a:rPr lang="en-US" smtClean="0"/>
              <a:t>11</a:t>
            </a:fld>
            <a:endParaRPr lang="en-US"/>
          </a:p>
        </p:txBody>
      </p:sp>
    </p:spTree>
    <p:extLst>
      <p:ext uri="{BB962C8B-B14F-4D97-AF65-F5344CB8AC3E}">
        <p14:creationId xmlns:p14="http://schemas.microsoft.com/office/powerpoint/2010/main" val="35733844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256C2ED-54A4-480D-B5C8-65C0D62359B9}" type="datetime2">
              <a:rPr lang="en-US" smtClean="0"/>
              <a:pPr/>
              <a:t>Monday, April 11, 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a:xfrm>
            <a:off x="9896911" y="5410199"/>
            <a:ext cx="771089" cy="365125"/>
          </a:xfrm>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289513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952868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6410106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3768246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5241355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29690344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66923987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CF612A-4CB0-4F57-9A87-F049CECB184D}" type="datetime2">
              <a:rPr lang="en-US" smtClean="0"/>
              <a:t>Monday, April 11,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6159296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97F40-C8F7-4897-A6B8-241042F913A9}" type="datetime2">
              <a:rPr lang="en-US" smtClean="0"/>
              <a:t>Monday, April 11,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367644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Monday, April 11, 2022</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830901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EDCA73-0A86-4195-A787-75037827079D}" type="datetime2">
              <a:rPr lang="en-US" smtClean="0"/>
              <a:t>Monday, April 11,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3272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C75374-B296-498E-A935-80631EA9020D}" type="datetime2">
              <a:rPr lang="en-US" smtClean="0"/>
              <a:t>Monday, April 11,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80118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8B728-214A-4ABC-8432-5B3A5A66A987}" type="datetime2">
              <a:rPr lang="en-US" smtClean="0"/>
              <a:t>Monday, April 11, 2022</a:t>
            </a:fld>
            <a:endParaRPr lang="en-US" dirty="0"/>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596867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5F02D0-6806-43AF-9888-2359BF40C204}" type="datetime2">
              <a:rPr lang="en-US" smtClean="0"/>
              <a:t>Monday, April 11, 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22761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E14D2D-B1AF-4197-82D6-FC1F8BD05681}" type="datetime2">
              <a:rPr lang="en-US" smtClean="0"/>
              <a:t>Monday, April 11, 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482339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771CEB-9838-4245-91B8-EFBAFE2D8B44}" type="datetime2">
              <a:rPr lang="en-US" smtClean="0"/>
              <a:t>Monday, April 11,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281187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D3F6BF-A585-41F8-88DF-7E5D069F892A}" type="datetime2">
              <a:rPr lang="en-US" smtClean="0"/>
              <a:t>Monday, April 11,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48471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256C2ED-54A4-480D-B5C8-65C0D62359B9}" type="datetime2">
              <a:rPr lang="en-US" smtClean="0"/>
              <a:pPr/>
              <a:t>Monday, April 11, 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spc="200"/>
              <a:t>Sample Footer Text</a:t>
            </a:r>
            <a:endParaRPr lang="en-US" spc="200"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51642999"/>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kaggle.com/mrisdal/fake-news" TargetMode="External"/><Relationship Id="rId2" Type="http://schemas.openxmlformats.org/officeDocument/2006/relationships/hyperlink" Target="https://www.kaggle.com/jruvika/fake-news-detectio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061BF-081A-8E4C-BD58-7DF742D9102E}"/>
              </a:ext>
            </a:extLst>
          </p:cNvPr>
          <p:cNvSpPr>
            <a:spLocks noGrp="1"/>
          </p:cNvSpPr>
          <p:nvPr>
            <p:ph type="ctrTitle"/>
          </p:nvPr>
        </p:nvSpPr>
        <p:spPr>
          <a:xfrm>
            <a:off x="2054554" y="1738818"/>
            <a:ext cx="8791575" cy="777689"/>
          </a:xfrm>
        </p:spPr>
        <p:txBody>
          <a:bodyPr/>
          <a:lstStyle/>
          <a:p>
            <a:r>
              <a:rPr lang="en-US" dirty="0"/>
              <a:t>Fraudulent NEWS DETECTION</a:t>
            </a:r>
          </a:p>
        </p:txBody>
      </p:sp>
      <p:sp>
        <p:nvSpPr>
          <p:cNvPr id="3" name="Subtitle 2">
            <a:extLst>
              <a:ext uri="{FF2B5EF4-FFF2-40B4-BE49-F238E27FC236}">
                <a16:creationId xmlns:a16="http://schemas.microsoft.com/office/drawing/2014/main" id="{F9D09FDA-3A99-464A-8EE4-28EED38F4CB4}"/>
              </a:ext>
            </a:extLst>
          </p:cNvPr>
          <p:cNvSpPr>
            <a:spLocks noGrp="1"/>
          </p:cNvSpPr>
          <p:nvPr>
            <p:ph type="subTitle" idx="1"/>
          </p:nvPr>
        </p:nvSpPr>
        <p:spPr>
          <a:xfrm>
            <a:off x="6761018" y="2516507"/>
            <a:ext cx="8791575" cy="2133743"/>
          </a:xfrm>
        </p:spPr>
        <p:txBody>
          <a:bodyPr>
            <a:normAutofit fontScale="92500" lnSpcReduction="20000"/>
          </a:bodyPr>
          <a:lstStyle/>
          <a:p>
            <a:endParaRPr lang="en-US" dirty="0"/>
          </a:p>
          <a:p>
            <a:r>
              <a:rPr lang="en-US" dirty="0" err="1"/>
              <a:t>Charunya</a:t>
            </a:r>
            <a:r>
              <a:rPr lang="en-US" dirty="0"/>
              <a:t> Krishna </a:t>
            </a:r>
            <a:r>
              <a:rPr lang="en-US" dirty="0" err="1"/>
              <a:t>poola</a:t>
            </a:r>
            <a:r>
              <a:rPr lang="en-US" dirty="0"/>
              <a:t> - 16320870</a:t>
            </a:r>
          </a:p>
          <a:p>
            <a:r>
              <a:rPr lang="en-US" dirty="0"/>
              <a:t>Abhishek </a:t>
            </a:r>
            <a:r>
              <a:rPr lang="en-US" dirty="0" err="1"/>
              <a:t>reddy</a:t>
            </a:r>
            <a:r>
              <a:rPr lang="en-US" dirty="0"/>
              <a:t> </a:t>
            </a:r>
            <a:r>
              <a:rPr lang="en-US" dirty="0" err="1"/>
              <a:t>narahari</a:t>
            </a:r>
            <a:r>
              <a:rPr lang="en-US" dirty="0"/>
              <a:t> - 16320236</a:t>
            </a:r>
          </a:p>
          <a:p>
            <a:r>
              <a:rPr lang="en-US" dirty="0"/>
              <a:t>Sai Krishna </a:t>
            </a:r>
            <a:r>
              <a:rPr lang="en-US" dirty="0" err="1"/>
              <a:t>ponugoti</a:t>
            </a:r>
            <a:r>
              <a:rPr lang="en-US" dirty="0"/>
              <a:t> - 16320375</a:t>
            </a:r>
          </a:p>
          <a:p>
            <a:r>
              <a:rPr lang="en-US" dirty="0" err="1"/>
              <a:t>Aaslesha</a:t>
            </a:r>
            <a:r>
              <a:rPr lang="en-US" dirty="0"/>
              <a:t> </a:t>
            </a:r>
            <a:r>
              <a:rPr lang="en-US" dirty="0" err="1"/>
              <a:t>madineni</a:t>
            </a:r>
            <a:r>
              <a:rPr lang="en-US" dirty="0"/>
              <a:t> - 16329841</a:t>
            </a:r>
          </a:p>
        </p:txBody>
      </p:sp>
    </p:spTree>
    <p:extLst>
      <p:ext uri="{BB962C8B-B14F-4D97-AF65-F5344CB8AC3E}">
        <p14:creationId xmlns:p14="http://schemas.microsoft.com/office/powerpoint/2010/main" val="4275528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1A68D-585F-894A-A837-4A1D3812E18C}"/>
              </a:ext>
            </a:extLst>
          </p:cNvPr>
          <p:cNvSpPr>
            <a:spLocks noGrp="1"/>
          </p:cNvSpPr>
          <p:nvPr>
            <p:ph type="title"/>
          </p:nvPr>
        </p:nvSpPr>
        <p:spPr/>
        <p:txBody>
          <a:bodyPr/>
          <a:lstStyle/>
          <a:p>
            <a:r>
              <a:rPr lang="en-US" cap="none" dirty="0">
                <a:latin typeface="Times" pitchFamily="2" charset="0"/>
              </a:rPr>
              <a:t>Why Random Forest?</a:t>
            </a:r>
          </a:p>
        </p:txBody>
      </p:sp>
      <p:sp>
        <p:nvSpPr>
          <p:cNvPr id="3" name="Content Placeholder 2">
            <a:extLst>
              <a:ext uri="{FF2B5EF4-FFF2-40B4-BE49-F238E27FC236}">
                <a16:creationId xmlns:a16="http://schemas.microsoft.com/office/drawing/2014/main" id="{EF4F75AD-9C21-224D-986C-3A2205985306}"/>
              </a:ext>
            </a:extLst>
          </p:cNvPr>
          <p:cNvSpPr>
            <a:spLocks noGrp="1"/>
          </p:cNvSpPr>
          <p:nvPr>
            <p:ph idx="1"/>
          </p:nvPr>
        </p:nvSpPr>
        <p:spPr/>
        <p:txBody>
          <a:bodyPr>
            <a:normAutofit/>
          </a:bodyPr>
          <a:lstStyle/>
          <a:p>
            <a:r>
              <a:rPr lang="en-US" dirty="0">
                <a:latin typeface="Times" pitchFamily="2" charset="0"/>
              </a:rPr>
              <a:t>Random Forest is a meta-learner which consists of many individual trees.</a:t>
            </a:r>
          </a:p>
          <a:p>
            <a:r>
              <a:rPr lang="en-US" dirty="0">
                <a:latin typeface="Times" pitchFamily="2" charset="0"/>
              </a:rPr>
              <a:t>Each tree votes on overall satisfaction and the algorithm chooses the classification with most votes.</a:t>
            </a:r>
          </a:p>
          <a:p>
            <a:r>
              <a:rPr lang="en-US" dirty="0">
                <a:latin typeface="Times" pitchFamily="2" charset="0"/>
              </a:rPr>
              <a:t>If identified category is 0, then the news is false, if not, the news is true when identified category is 1.</a:t>
            </a:r>
          </a:p>
          <a:p>
            <a:pPr marL="0" indent="0">
              <a:buNone/>
            </a:pPr>
            <a:endParaRPr lang="en-US" dirty="0"/>
          </a:p>
        </p:txBody>
      </p:sp>
      <p:sp>
        <p:nvSpPr>
          <p:cNvPr id="4" name="TextBox 3">
            <a:extLst>
              <a:ext uri="{FF2B5EF4-FFF2-40B4-BE49-F238E27FC236}">
                <a16:creationId xmlns:a16="http://schemas.microsoft.com/office/drawing/2014/main" id="{5B44E9A1-73E8-A64B-ACB7-3A2160F499E6}"/>
              </a:ext>
            </a:extLst>
          </p:cNvPr>
          <p:cNvSpPr txBox="1"/>
          <p:nvPr/>
        </p:nvSpPr>
        <p:spPr>
          <a:xfrm>
            <a:off x="1431758" y="6304547"/>
            <a:ext cx="8313821" cy="507831"/>
          </a:xfrm>
          <a:prstGeom prst="rect">
            <a:avLst/>
          </a:prstGeom>
          <a:noFill/>
        </p:spPr>
        <p:txBody>
          <a:bodyPr wrap="square" rtlCol="0">
            <a:spAutoFit/>
          </a:bodyPr>
          <a:lstStyle/>
          <a:p>
            <a:r>
              <a:rPr lang="en-US" sz="900" dirty="0"/>
              <a:t>References: http://</a:t>
            </a:r>
            <a:r>
              <a:rPr lang="en-US" sz="900" dirty="0" err="1"/>
              <a:t>www.irdindia.in</a:t>
            </a:r>
            <a:r>
              <a:rPr lang="en-US" sz="900" dirty="0"/>
              <a:t>/</a:t>
            </a:r>
            <a:r>
              <a:rPr lang="en-US" sz="900" dirty="0" err="1"/>
              <a:t>journal_ijacect</a:t>
            </a:r>
            <a:r>
              <a:rPr lang="en-US" sz="900" dirty="0"/>
              <a:t>/pdf/vol2_iss4/1.pdf</a:t>
            </a:r>
          </a:p>
          <a:p>
            <a:endParaRPr lang="en-US" dirty="0"/>
          </a:p>
        </p:txBody>
      </p:sp>
    </p:spTree>
    <p:extLst>
      <p:ext uri="{BB962C8B-B14F-4D97-AF65-F5344CB8AC3E}">
        <p14:creationId xmlns:p14="http://schemas.microsoft.com/office/powerpoint/2010/main" val="2207281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3426D5-17AF-684F-B3A0-E9C793870793}"/>
              </a:ext>
            </a:extLst>
          </p:cNvPr>
          <p:cNvPicPr>
            <a:picLocks noChangeAspect="1"/>
          </p:cNvPicPr>
          <p:nvPr/>
        </p:nvPicPr>
        <p:blipFill>
          <a:blip r:embed="rId3"/>
          <a:stretch>
            <a:fillRect/>
          </a:stretch>
        </p:blipFill>
        <p:spPr>
          <a:xfrm>
            <a:off x="1100969" y="694072"/>
            <a:ext cx="9990062" cy="3165475"/>
          </a:xfrm>
          <a:prstGeom prst="rect">
            <a:avLst/>
          </a:prstGeom>
        </p:spPr>
      </p:pic>
      <p:sp>
        <p:nvSpPr>
          <p:cNvPr id="6" name="TextBox 5">
            <a:extLst>
              <a:ext uri="{FF2B5EF4-FFF2-40B4-BE49-F238E27FC236}">
                <a16:creationId xmlns:a16="http://schemas.microsoft.com/office/drawing/2014/main" id="{C61BE13F-C32F-6A49-A836-DC5D54373559}"/>
              </a:ext>
            </a:extLst>
          </p:cNvPr>
          <p:cNvSpPr txBox="1"/>
          <p:nvPr/>
        </p:nvSpPr>
        <p:spPr>
          <a:xfrm>
            <a:off x="1100969" y="3952290"/>
            <a:ext cx="10076368" cy="2862322"/>
          </a:xfrm>
          <a:prstGeom prst="rect">
            <a:avLst/>
          </a:prstGeom>
          <a:noFill/>
        </p:spPr>
        <p:txBody>
          <a:bodyPr wrap="square">
            <a:spAutoFit/>
          </a:bodyPr>
          <a:lstStyle/>
          <a:p>
            <a:r>
              <a:rPr lang="en-US" dirty="0">
                <a:latin typeface="Times" pitchFamily="2" charset="0"/>
              </a:rPr>
              <a:t>Pipeline is to assemble several operations that can be validated together with different parameters. In our case, three different operations we performed are: </a:t>
            </a:r>
            <a:r>
              <a:rPr lang="en-US" dirty="0" err="1">
                <a:latin typeface="Times" pitchFamily="2" charset="0"/>
              </a:rPr>
              <a:t>CountVectorizer</a:t>
            </a:r>
            <a:r>
              <a:rPr lang="en-US" dirty="0">
                <a:latin typeface="Times" pitchFamily="2" charset="0"/>
              </a:rPr>
              <a:t>(), </a:t>
            </a:r>
            <a:r>
              <a:rPr lang="en-US" dirty="0" err="1">
                <a:latin typeface="Times" pitchFamily="2" charset="0"/>
              </a:rPr>
              <a:t>TfidfTransformer</a:t>
            </a:r>
            <a:r>
              <a:rPr lang="en-US" dirty="0">
                <a:latin typeface="Times" pitchFamily="2" charset="0"/>
              </a:rPr>
              <a:t>()</a:t>
            </a:r>
          </a:p>
          <a:p>
            <a:endParaRPr lang="en-US" dirty="0">
              <a:latin typeface="Times" pitchFamily="2" charset="0"/>
            </a:endParaRPr>
          </a:p>
          <a:p>
            <a:r>
              <a:rPr lang="en-US" dirty="0" err="1">
                <a:latin typeface="Times" pitchFamily="2" charset="0"/>
              </a:rPr>
              <a:t>CounVectorizer</a:t>
            </a:r>
            <a:r>
              <a:rPr lang="en-US" dirty="0">
                <a:latin typeface="Times" pitchFamily="2" charset="0"/>
              </a:rPr>
              <a:t>() – It converts a text (news/content/article) into matrix of word counts. </a:t>
            </a:r>
          </a:p>
          <a:p>
            <a:endParaRPr lang="en-US" dirty="0">
              <a:latin typeface="Times" pitchFamily="2" charset="0"/>
            </a:endParaRPr>
          </a:p>
          <a:p>
            <a:r>
              <a:rPr lang="en-US" dirty="0" err="1">
                <a:latin typeface="Times" pitchFamily="2" charset="0"/>
              </a:rPr>
              <a:t>TfidfTransformer</a:t>
            </a:r>
            <a:r>
              <a:rPr lang="en-US" dirty="0">
                <a:latin typeface="Times" pitchFamily="2" charset="0"/>
              </a:rPr>
              <a:t>() – </a:t>
            </a:r>
            <a:r>
              <a:rPr lang="en-US" dirty="0" err="1">
                <a:latin typeface="Times" pitchFamily="2" charset="0"/>
              </a:rPr>
              <a:t>Tfidf</a:t>
            </a:r>
            <a:r>
              <a:rPr lang="en-US" dirty="0">
                <a:latin typeface="Times" pitchFamily="2" charset="0"/>
              </a:rPr>
              <a:t> is to scale down the impact of words that occur very often in each text/content/news.</a:t>
            </a:r>
          </a:p>
          <a:p>
            <a:endParaRPr lang="en-US" dirty="0">
              <a:latin typeface="Times" pitchFamily="2" charset="0"/>
            </a:endParaRPr>
          </a:p>
          <a:p>
            <a:r>
              <a:rPr lang="en-US" dirty="0">
                <a:latin typeface="Times" pitchFamily="2" charset="0"/>
              </a:rPr>
              <a:t>Performed model – </a:t>
            </a:r>
            <a:r>
              <a:rPr lang="en-US" dirty="0" err="1">
                <a:latin typeface="Times" pitchFamily="2" charset="0"/>
              </a:rPr>
              <a:t>RandomForest</a:t>
            </a:r>
            <a:r>
              <a:rPr lang="en-US" dirty="0">
                <a:latin typeface="Times" pitchFamily="2" charset="0"/>
              </a:rPr>
              <a:t> – 1. Initialized model, 2. Fit the training dataset into model 3. Performed prediction using test. 4. Found the accuracy score for the given model – Score: 93.54%</a:t>
            </a:r>
          </a:p>
        </p:txBody>
      </p:sp>
    </p:spTree>
    <p:extLst>
      <p:ext uri="{BB962C8B-B14F-4D97-AF65-F5344CB8AC3E}">
        <p14:creationId xmlns:p14="http://schemas.microsoft.com/office/powerpoint/2010/main" val="172482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571EC-1A98-C94B-B715-1DA2B98085F9}"/>
              </a:ext>
            </a:extLst>
          </p:cNvPr>
          <p:cNvSpPr>
            <a:spLocks noGrp="1"/>
          </p:cNvSpPr>
          <p:nvPr>
            <p:ph type="title"/>
          </p:nvPr>
        </p:nvSpPr>
        <p:spPr/>
        <p:txBody>
          <a:bodyPr/>
          <a:lstStyle/>
          <a:p>
            <a:r>
              <a:rPr lang="en-US" cap="none" dirty="0">
                <a:latin typeface="Times" pitchFamily="2" charset="0"/>
              </a:rPr>
              <a:t>Why Decision Tree?</a:t>
            </a:r>
          </a:p>
        </p:txBody>
      </p:sp>
      <p:sp>
        <p:nvSpPr>
          <p:cNvPr id="3" name="Content Placeholder 2">
            <a:extLst>
              <a:ext uri="{FF2B5EF4-FFF2-40B4-BE49-F238E27FC236}">
                <a16:creationId xmlns:a16="http://schemas.microsoft.com/office/drawing/2014/main" id="{97A3D923-6A3D-2D44-BC75-0C1C44C072FA}"/>
              </a:ext>
            </a:extLst>
          </p:cNvPr>
          <p:cNvSpPr>
            <a:spLocks noGrp="1"/>
          </p:cNvSpPr>
          <p:nvPr>
            <p:ph idx="1"/>
          </p:nvPr>
        </p:nvSpPr>
        <p:spPr/>
        <p:txBody>
          <a:bodyPr/>
          <a:lstStyle/>
          <a:p>
            <a:r>
              <a:rPr lang="en-US" dirty="0">
                <a:latin typeface="Times" pitchFamily="2" charset="0"/>
              </a:rPr>
              <a:t>Decision tree decides the target value (dependent variable) of a new sample based on various attribute values of the available data. </a:t>
            </a:r>
          </a:p>
          <a:p>
            <a:r>
              <a:rPr lang="en-US" dirty="0">
                <a:latin typeface="Times" pitchFamily="2" charset="0"/>
              </a:rPr>
              <a:t>The predicted attribute is known as the dependent variable, since its value depends upon, or is decided by, the values of all the other attributes.</a:t>
            </a:r>
          </a:p>
          <a:p>
            <a:r>
              <a:rPr lang="en-US" dirty="0">
                <a:latin typeface="Times" pitchFamily="2" charset="0"/>
              </a:rPr>
              <a:t>Terminal nodes denote the final value (classification) of the dependent variable. </a:t>
            </a:r>
          </a:p>
        </p:txBody>
      </p:sp>
      <p:sp>
        <p:nvSpPr>
          <p:cNvPr id="4" name="TextBox 3">
            <a:extLst>
              <a:ext uri="{FF2B5EF4-FFF2-40B4-BE49-F238E27FC236}">
                <a16:creationId xmlns:a16="http://schemas.microsoft.com/office/drawing/2014/main" id="{E188E54D-E851-CC4C-9623-B1277586E20B}"/>
              </a:ext>
            </a:extLst>
          </p:cNvPr>
          <p:cNvSpPr txBox="1"/>
          <p:nvPr/>
        </p:nvSpPr>
        <p:spPr>
          <a:xfrm>
            <a:off x="1263316" y="6239482"/>
            <a:ext cx="5775158" cy="230832"/>
          </a:xfrm>
          <a:prstGeom prst="rect">
            <a:avLst/>
          </a:prstGeom>
          <a:noFill/>
        </p:spPr>
        <p:txBody>
          <a:bodyPr wrap="square" rtlCol="0">
            <a:spAutoFit/>
          </a:bodyPr>
          <a:lstStyle/>
          <a:p>
            <a:r>
              <a:rPr lang="en-US" sz="900" dirty="0"/>
              <a:t>References: https://</a:t>
            </a:r>
            <a:r>
              <a:rPr lang="en-US" sz="900" dirty="0" err="1"/>
              <a:t>arxiv.org</a:t>
            </a:r>
            <a:r>
              <a:rPr lang="en-US" sz="900" dirty="0"/>
              <a:t>/pdf/1310.5963.pdf</a:t>
            </a:r>
          </a:p>
        </p:txBody>
      </p:sp>
    </p:spTree>
    <p:extLst>
      <p:ext uri="{BB962C8B-B14F-4D97-AF65-F5344CB8AC3E}">
        <p14:creationId xmlns:p14="http://schemas.microsoft.com/office/powerpoint/2010/main" val="3729326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E5529B-1A2E-7C4E-A0FF-AE308243FA3A}"/>
              </a:ext>
            </a:extLst>
          </p:cNvPr>
          <p:cNvPicPr>
            <a:picLocks noChangeAspect="1"/>
          </p:cNvPicPr>
          <p:nvPr/>
        </p:nvPicPr>
        <p:blipFill>
          <a:blip r:embed="rId2"/>
          <a:stretch>
            <a:fillRect/>
          </a:stretch>
        </p:blipFill>
        <p:spPr>
          <a:xfrm>
            <a:off x="1233192" y="574508"/>
            <a:ext cx="9246312" cy="3251534"/>
          </a:xfrm>
          <a:prstGeom prst="rect">
            <a:avLst/>
          </a:prstGeom>
        </p:spPr>
      </p:pic>
      <p:sp>
        <p:nvSpPr>
          <p:cNvPr id="6" name="TextBox 5">
            <a:extLst>
              <a:ext uri="{FF2B5EF4-FFF2-40B4-BE49-F238E27FC236}">
                <a16:creationId xmlns:a16="http://schemas.microsoft.com/office/drawing/2014/main" id="{0F13BE7C-9B70-3848-8576-146247955573}"/>
              </a:ext>
            </a:extLst>
          </p:cNvPr>
          <p:cNvSpPr txBox="1"/>
          <p:nvPr/>
        </p:nvSpPr>
        <p:spPr>
          <a:xfrm>
            <a:off x="1233192" y="3995678"/>
            <a:ext cx="9495925" cy="2862322"/>
          </a:xfrm>
          <a:prstGeom prst="rect">
            <a:avLst/>
          </a:prstGeom>
          <a:noFill/>
        </p:spPr>
        <p:txBody>
          <a:bodyPr wrap="square">
            <a:spAutoFit/>
          </a:bodyPr>
          <a:lstStyle/>
          <a:p>
            <a:r>
              <a:rPr lang="en-US" dirty="0">
                <a:latin typeface="Times" pitchFamily="2" charset="0"/>
              </a:rPr>
              <a:t>Pipeline is to assemble several operations that can be validated together with different parameters. In our case, three different operations we performed are: </a:t>
            </a:r>
            <a:r>
              <a:rPr lang="en-US" dirty="0" err="1">
                <a:latin typeface="Times" pitchFamily="2" charset="0"/>
              </a:rPr>
              <a:t>CountVectorizer</a:t>
            </a:r>
            <a:r>
              <a:rPr lang="en-US" dirty="0">
                <a:latin typeface="Times" pitchFamily="2" charset="0"/>
              </a:rPr>
              <a:t>(), </a:t>
            </a:r>
            <a:r>
              <a:rPr lang="en-US" dirty="0" err="1">
                <a:latin typeface="Times" pitchFamily="2" charset="0"/>
              </a:rPr>
              <a:t>TfidfTransformer</a:t>
            </a:r>
            <a:r>
              <a:rPr lang="en-US" dirty="0">
                <a:latin typeface="Times" pitchFamily="2" charset="0"/>
              </a:rPr>
              <a:t>()</a:t>
            </a:r>
          </a:p>
          <a:p>
            <a:endParaRPr lang="en-US" dirty="0">
              <a:latin typeface="Times" pitchFamily="2" charset="0"/>
            </a:endParaRPr>
          </a:p>
          <a:p>
            <a:r>
              <a:rPr lang="en-US" dirty="0" err="1">
                <a:latin typeface="Times" pitchFamily="2" charset="0"/>
              </a:rPr>
              <a:t>CounVectorizer</a:t>
            </a:r>
            <a:r>
              <a:rPr lang="en-US" dirty="0">
                <a:latin typeface="Times" pitchFamily="2" charset="0"/>
              </a:rPr>
              <a:t>() – It converts a text (news/content/article) into matrix of word counts. </a:t>
            </a:r>
          </a:p>
          <a:p>
            <a:endParaRPr lang="en-US" dirty="0">
              <a:latin typeface="Times" pitchFamily="2" charset="0"/>
            </a:endParaRPr>
          </a:p>
          <a:p>
            <a:r>
              <a:rPr lang="en-US" dirty="0" err="1">
                <a:latin typeface="Times" pitchFamily="2" charset="0"/>
              </a:rPr>
              <a:t>TfidfTransformer</a:t>
            </a:r>
            <a:r>
              <a:rPr lang="en-US" dirty="0">
                <a:latin typeface="Times" pitchFamily="2" charset="0"/>
              </a:rPr>
              <a:t>() – </a:t>
            </a:r>
            <a:r>
              <a:rPr lang="en-US" dirty="0" err="1">
                <a:latin typeface="Times" pitchFamily="2" charset="0"/>
              </a:rPr>
              <a:t>Tfidf</a:t>
            </a:r>
            <a:r>
              <a:rPr lang="en-US" dirty="0">
                <a:latin typeface="Times" pitchFamily="2" charset="0"/>
              </a:rPr>
              <a:t> is to scale down the impact of words that occur very often in each text/content/news.</a:t>
            </a:r>
          </a:p>
          <a:p>
            <a:endParaRPr lang="en-US" dirty="0">
              <a:latin typeface="Times" pitchFamily="2" charset="0"/>
            </a:endParaRPr>
          </a:p>
          <a:p>
            <a:r>
              <a:rPr lang="en-US" dirty="0">
                <a:latin typeface="Times" pitchFamily="2" charset="0"/>
              </a:rPr>
              <a:t>Performed model – </a:t>
            </a:r>
            <a:r>
              <a:rPr lang="en-US" dirty="0" err="1">
                <a:latin typeface="Times" pitchFamily="2" charset="0"/>
              </a:rPr>
              <a:t>DecisionTree</a:t>
            </a:r>
            <a:r>
              <a:rPr lang="en-US" dirty="0">
                <a:latin typeface="Times" pitchFamily="2" charset="0"/>
              </a:rPr>
              <a:t>– 1. Initialized model, 2. Fit the training dataset into model 3. Performed prediction using test. 4. Found the accuracy score for the given model – Score: 90.57%</a:t>
            </a:r>
          </a:p>
        </p:txBody>
      </p:sp>
    </p:spTree>
    <p:extLst>
      <p:ext uri="{BB962C8B-B14F-4D97-AF65-F5344CB8AC3E}">
        <p14:creationId xmlns:p14="http://schemas.microsoft.com/office/powerpoint/2010/main" val="1946303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BB0C8-ECDF-AD47-9C9E-ADC89ED481E7}"/>
              </a:ext>
            </a:extLst>
          </p:cNvPr>
          <p:cNvSpPr>
            <a:spLocks noGrp="1"/>
          </p:cNvSpPr>
          <p:nvPr>
            <p:ph type="title"/>
          </p:nvPr>
        </p:nvSpPr>
        <p:spPr>
          <a:xfrm>
            <a:off x="1143001" y="185381"/>
            <a:ext cx="9905998" cy="1478570"/>
          </a:xfrm>
        </p:spPr>
        <p:txBody>
          <a:bodyPr>
            <a:normAutofit fontScale="90000"/>
          </a:bodyPr>
          <a:lstStyle/>
          <a:p>
            <a:r>
              <a:rPr lang="en-US" cap="none" dirty="0">
                <a:latin typeface="Times" pitchFamily="2" charset="0"/>
              </a:rPr>
              <a:t>Comparison of Accuracy Scores and Finding the Optimal one Returned Through the above Algorithm.</a:t>
            </a:r>
          </a:p>
        </p:txBody>
      </p:sp>
      <p:pic>
        <p:nvPicPr>
          <p:cNvPr id="4" name="Picture 3">
            <a:extLst>
              <a:ext uri="{FF2B5EF4-FFF2-40B4-BE49-F238E27FC236}">
                <a16:creationId xmlns:a16="http://schemas.microsoft.com/office/drawing/2014/main" id="{D04D5338-3864-EE45-8DFE-41D43E630019}"/>
              </a:ext>
            </a:extLst>
          </p:cNvPr>
          <p:cNvPicPr>
            <a:picLocks noChangeAspect="1"/>
          </p:cNvPicPr>
          <p:nvPr/>
        </p:nvPicPr>
        <p:blipFill>
          <a:blip r:embed="rId2"/>
          <a:stretch>
            <a:fillRect/>
          </a:stretch>
        </p:blipFill>
        <p:spPr>
          <a:xfrm>
            <a:off x="1288649" y="1663951"/>
            <a:ext cx="9142729" cy="3629944"/>
          </a:xfrm>
          <a:prstGeom prst="rect">
            <a:avLst/>
          </a:prstGeom>
        </p:spPr>
      </p:pic>
      <p:sp>
        <p:nvSpPr>
          <p:cNvPr id="5" name="TextBox 4">
            <a:extLst>
              <a:ext uri="{FF2B5EF4-FFF2-40B4-BE49-F238E27FC236}">
                <a16:creationId xmlns:a16="http://schemas.microsoft.com/office/drawing/2014/main" id="{F8760F62-8206-D340-9120-7F3E8CD3DFE7}"/>
              </a:ext>
            </a:extLst>
          </p:cNvPr>
          <p:cNvSpPr txBox="1"/>
          <p:nvPr/>
        </p:nvSpPr>
        <p:spPr>
          <a:xfrm>
            <a:off x="1288649" y="5584315"/>
            <a:ext cx="9142729" cy="646331"/>
          </a:xfrm>
          <a:prstGeom prst="rect">
            <a:avLst/>
          </a:prstGeom>
          <a:noFill/>
        </p:spPr>
        <p:txBody>
          <a:bodyPr wrap="square" rtlCol="0">
            <a:spAutoFit/>
          </a:bodyPr>
          <a:lstStyle/>
          <a:p>
            <a:r>
              <a:rPr lang="en-US" dirty="0">
                <a:latin typeface="Times" pitchFamily="2" charset="0"/>
              </a:rPr>
              <a:t>From the above screenshot, it is clear that </a:t>
            </a:r>
            <a:r>
              <a:rPr lang="en-US" dirty="0" err="1">
                <a:latin typeface="Times" pitchFamily="2" charset="0"/>
              </a:rPr>
              <a:t>LogisticRegression</a:t>
            </a:r>
            <a:r>
              <a:rPr lang="en-US" dirty="0">
                <a:latin typeface="Times" pitchFamily="2" charset="0"/>
              </a:rPr>
              <a:t> returned the best score of all.</a:t>
            </a:r>
          </a:p>
          <a:p>
            <a:endParaRPr lang="en-US" dirty="0"/>
          </a:p>
        </p:txBody>
      </p:sp>
    </p:spTree>
    <p:extLst>
      <p:ext uri="{BB962C8B-B14F-4D97-AF65-F5344CB8AC3E}">
        <p14:creationId xmlns:p14="http://schemas.microsoft.com/office/powerpoint/2010/main" val="3839765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615D-8557-CB45-B5FB-78AD1F17A92C}"/>
              </a:ext>
            </a:extLst>
          </p:cNvPr>
          <p:cNvSpPr>
            <a:spLocks noGrp="1"/>
          </p:cNvSpPr>
          <p:nvPr>
            <p:ph type="title"/>
          </p:nvPr>
        </p:nvSpPr>
        <p:spPr/>
        <p:txBody>
          <a:bodyPr/>
          <a:lstStyle/>
          <a:p>
            <a:r>
              <a:rPr lang="en-US" cap="none" dirty="0"/>
              <a:t>UI Design</a:t>
            </a:r>
          </a:p>
        </p:txBody>
      </p:sp>
      <p:sp>
        <p:nvSpPr>
          <p:cNvPr id="6" name="TextBox 5">
            <a:extLst>
              <a:ext uri="{FF2B5EF4-FFF2-40B4-BE49-F238E27FC236}">
                <a16:creationId xmlns:a16="http://schemas.microsoft.com/office/drawing/2014/main" id="{74A03C78-ADD9-2A41-9B43-69DB817B94AE}"/>
              </a:ext>
            </a:extLst>
          </p:cNvPr>
          <p:cNvSpPr txBox="1"/>
          <p:nvPr/>
        </p:nvSpPr>
        <p:spPr>
          <a:xfrm>
            <a:off x="1141413" y="2097088"/>
            <a:ext cx="8974137" cy="3139321"/>
          </a:xfrm>
          <a:prstGeom prst="rect">
            <a:avLst/>
          </a:prstGeom>
          <a:noFill/>
        </p:spPr>
        <p:txBody>
          <a:bodyPr wrap="square" rtlCol="0">
            <a:spAutoFit/>
          </a:bodyPr>
          <a:lstStyle/>
          <a:p>
            <a:r>
              <a:rPr lang="en-US" dirty="0">
                <a:latin typeface="Times" pitchFamily="2" charset="0"/>
              </a:rPr>
              <a:t>We designed a simple webpage that accepts the content/news/article and return with the classified result which could be True or False.</a:t>
            </a:r>
          </a:p>
          <a:p>
            <a:endParaRPr lang="en-US" dirty="0">
              <a:latin typeface="Times" pitchFamily="2" charset="0"/>
            </a:endParaRPr>
          </a:p>
          <a:p>
            <a:r>
              <a:rPr lang="en-US" dirty="0">
                <a:latin typeface="Times" pitchFamily="2" charset="0"/>
              </a:rPr>
              <a:t>We created the webpage using HTML5 and CSS and Flask. Flask is a framework that helps us to build web applications and gives us the necessary tools and libraries.</a:t>
            </a:r>
          </a:p>
          <a:p>
            <a:endParaRPr lang="en-US" dirty="0">
              <a:latin typeface="Times" pitchFamily="2" charset="0"/>
            </a:endParaRPr>
          </a:p>
          <a:p>
            <a:r>
              <a:rPr lang="en-US" dirty="0">
                <a:latin typeface="Times" pitchFamily="2" charset="0"/>
              </a:rPr>
              <a:t>By using the saved model (Logistic Regression), we predict the class of the text/news/articles and send the results back to the webpage.</a:t>
            </a:r>
          </a:p>
          <a:p>
            <a:endParaRPr lang="en-US" dirty="0">
              <a:latin typeface="Times" pitchFamily="2" charset="0"/>
            </a:endParaRPr>
          </a:p>
          <a:p>
            <a:r>
              <a:rPr lang="en-US" dirty="0">
                <a:latin typeface="Times" pitchFamily="2" charset="0"/>
              </a:rPr>
              <a:t>Logistic Regression Classifier is because, when performed prediction, it has given us the best accuracy score.</a:t>
            </a:r>
          </a:p>
        </p:txBody>
      </p:sp>
    </p:spTree>
    <p:extLst>
      <p:ext uri="{BB962C8B-B14F-4D97-AF65-F5344CB8AC3E}">
        <p14:creationId xmlns:p14="http://schemas.microsoft.com/office/powerpoint/2010/main" val="733270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ED4DF5-AD0C-F64F-8AB0-32B164CAD86D}"/>
              </a:ext>
            </a:extLst>
          </p:cNvPr>
          <p:cNvPicPr>
            <a:picLocks noChangeAspect="1"/>
          </p:cNvPicPr>
          <p:nvPr/>
        </p:nvPicPr>
        <p:blipFill>
          <a:blip r:embed="rId2"/>
          <a:stretch>
            <a:fillRect/>
          </a:stretch>
        </p:blipFill>
        <p:spPr>
          <a:xfrm>
            <a:off x="1370014" y="692145"/>
            <a:ext cx="8483850" cy="4036266"/>
          </a:xfrm>
          <a:prstGeom prst="rect">
            <a:avLst/>
          </a:prstGeom>
        </p:spPr>
      </p:pic>
      <p:sp>
        <p:nvSpPr>
          <p:cNvPr id="5" name="TextBox 4">
            <a:extLst>
              <a:ext uri="{FF2B5EF4-FFF2-40B4-BE49-F238E27FC236}">
                <a16:creationId xmlns:a16="http://schemas.microsoft.com/office/drawing/2014/main" id="{5933CFDA-2C2B-8C42-A94C-9709DD292EBF}"/>
              </a:ext>
            </a:extLst>
          </p:cNvPr>
          <p:cNvSpPr txBox="1"/>
          <p:nvPr/>
        </p:nvSpPr>
        <p:spPr>
          <a:xfrm>
            <a:off x="1370014" y="4957011"/>
            <a:ext cx="8434137" cy="923330"/>
          </a:xfrm>
          <a:prstGeom prst="rect">
            <a:avLst/>
          </a:prstGeom>
          <a:noFill/>
        </p:spPr>
        <p:txBody>
          <a:bodyPr wrap="square" rtlCol="0">
            <a:spAutoFit/>
          </a:bodyPr>
          <a:lstStyle/>
          <a:p>
            <a:r>
              <a:rPr lang="en-US" dirty="0">
                <a:latin typeface="Times" pitchFamily="2" charset="0"/>
              </a:rPr>
              <a:t>This is the webpage which accepts the content/news/text from the user and upon clicking on submit button, our model performs the classification on the provided text into either True or Fake.</a:t>
            </a:r>
          </a:p>
        </p:txBody>
      </p:sp>
    </p:spTree>
    <p:extLst>
      <p:ext uri="{BB962C8B-B14F-4D97-AF65-F5344CB8AC3E}">
        <p14:creationId xmlns:p14="http://schemas.microsoft.com/office/powerpoint/2010/main" val="2713772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A0B2B0-E43A-1040-82B0-4CD10F06F49A}"/>
              </a:ext>
            </a:extLst>
          </p:cNvPr>
          <p:cNvPicPr>
            <a:picLocks noChangeAspect="1"/>
          </p:cNvPicPr>
          <p:nvPr/>
        </p:nvPicPr>
        <p:blipFill>
          <a:blip r:embed="rId2"/>
          <a:stretch>
            <a:fillRect/>
          </a:stretch>
        </p:blipFill>
        <p:spPr>
          <a:xfrm>
            <a:off x="1329255" y="529673"/>
            <a:ext cx="8632891" cy="3897948"/>
          </a:xfrm>
          <a:prstGeom prst="rect">
            <a:avLst/>
          </a:prstGeom>
        </p:spPr>
      </p:pic>
      <p:sp>
        <p:nvSpPr>
          <p:cNvPr id="5" name="TextBox 4">
            <a:extLst>
              <a:ext uri="{FF2B5EF4-FFF2-40B4-BE49-F238E27FC236}">
                <a16:creationId xmlns:a16="http://schemas.microsoft.com/office/drawing/2014/main" id="{D1A29347-97AC-094D-B98C-0E18B367BBAF}"/>
              </a:ext>
            </a:extLst>
          </p:cNvPr>
          <p:cNvSpPr txBox="1"/>
          <p:nvPr/>
        </p:nvSpPr>
        <p:spPr>
          <a:xfrm>
            <a:off x="1329255" y="4584032"/>
            <a:ext cx="8632891" cy="646331"/>
          </a:xfrm>
          <a:prstGeom prst="rect">
            <a:avLst/>
          </a:prstGeom>
          <a:noFill/>
        </p:spPr>
        <p:txBody>
          <a:bodyPr wrap="square" rtlCol="0">
            <a:spAutoFit/>
          </a:bodyPr>
          <a:lstStyle/>
          <a:p>
            <a:r>
              <a:rPr lang="en-US" dirty="0">
                <a:latin typeface="Times" pitchFamily="2" charset="0"/>
              </a:rPr>
              <a:t>As seen in the above screenshot, we have provided some text and our model predicted it as True news, which is accurate.</a:t>
            </a:r>
          </a:p>
        </p:txBody>
      </p:sp>
    </p:spTree>
    <p:extLst>
      <p:ext uri="{BB962C8B-B14F-4D97-AF65-F5344CB8AC3E}">
        <p14:creationId xmlns:p14="http://schemas.microsoft.com/office/powerpoint/2010/main" val="3256673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D7D796-6CAC-7743-B0B6-F5A68114D561}"/>
              </a:ext>
            </a:extLst>
          </p:cNvPr>
          <p:cNvPicPr>
            <a:picLocks noChangeAspect="1"/>
          </p:cNvPicPr>
          <p:nvPr/>
        </p:nvPicPr>
        <p:blipFill>
          <a:blip r:embed="rId2"/>
          <a:stretch>
            <a:fillRect/>
          </a:stretch>
        </p:blipFill>
        <p:spPr>
          <a:xfrm>
            <a:off x="1269850" y="525776"/>
            <a:ext cx="8535888" cy="4503423"/>
          </a:xfrm>
          <a:prstGeom prst="rect">
            <a:avLst/>
          </a:prstGeom>
        </p:spPr>
      </p:pic>
      <p:sp>
        <p:nvSpPr>
          <p:cNvPr id="5" name="TextBox 4">
            <a:extLst>
              <a:ext uri="{FF2B5EF4-FFF2-40B4-BE49-F238E27FC236}">
                <a16:creationId xmlns:a16="http://schemas.microsoft.com/office/drawing/2014/main" id="{B3F1CE4D-05DB-6745-9C42-31B9C9C4D6A5}"/>
              </a:ext>
            </a:extLst>
          </p:cNvPr>
          <p:cNvSpPr txBox="1"/>
          <p:nvPr/>
        </p:nvSpPr>
        <p:spPr>
          <a:xfrm>
            <a:off x="1263316" y="5269832"/>
            <a:ext cx="8542421" cy="923330"/>
          </a:xfrm>
          <a:prstGeom prst="rect">
            <a:avLst/>
          </a:prstGeom>
          <a:noFill/>
        </p:spPr>
        <p:txBody>
          <a:bodyPr wrap="square" rtlCol="0">
            <a:spAutoFit/>
          </a:bodyPr>
          <a:lstStyle/>
          <a:p>
            <a:r>
              <a:rPr lang="en-US" dirty="0">
                <a:latin typeface="Times" pitchFamily="2" charset="0"/>
              </a:rPr>
              <a:t>As seen in the above screenshot, we have provided some text and our model predicted it as Fake news, which is accurate, too. </a:t>
            </a:r>
          </a:p>
          <a:p>
            <a:endParaRPr lang="en-US" dirty="0"/>
          </a:p>
        </p:txBody>
      </p:sp>
    </p:spTree>
    <p:extLst>
      <p:ext uri="{BB962C8B-B14F-4D97-AF65-F5344CB8AC3E}">
        <p14:creationId xmlns:p14="http://schemas.microsoft.com/office/powerpoint/2010/main" val="619898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BD544-7407-7B4B-9962-1D1F505BCAEA}"/>
              </a:ext>
            </a:extLst>
          </p:cNvPr>
          <p:cNvSpPr>
            <a:spLocks noGrp="1"/>
          </p:cNvSpPr>
          <p:nvPr>
            <p:ph type="title"/>
          </p:nvPr>
        </p:nvSpPr>
        <p:spPr/>
        <p:txBody>
          <a:bodyPr/>
          <a:lstStyle/>
          <a:p>
            <a:r>
              <a:rPr lang="en-US" cap="none" dirty="0">
                <a:latin typeface="Times" pitchFamily="2" charset="0"/>
              </a:rPr>
              <a:t>References</a:t>
            </a:r>
          </a:p>
        </p:txBody>
      </p:sp>
      <p:sp>
        <p:nvSpPr>
          <p:cNvPr id="3" name="Content Placeholder 2">
            <a:extLst>
              <a:ext uri="{FF2B5EF4-FFF2-40B4-BE49-F238E27FC236}">
                <a16:creationId xmlns:a16="http://schemas.microsoft.com/office/drawing/2014/main" id="{807B69A1-B017-3F44-9D36-DE41FA8A1C86}"/>
              </a:ext>
            </a:extLst>
          </p:cNvPr>
          <p:cNvSpPr>
            <a:spLocks noGrp="1"/>
          </p:cNvSpPr>
          <p:nvPr>
            <p:ph idx="1"/>
          </p:nvPr>
        </p:nvSpPr>
        <p:spPr>
          <a:xfrm>
            <a:off x="1141413" y="2266425"/>
            <a:ext cx="9905999" cy="3541714"/>
          </a:xfrm>
        </p:spPr>
        <p:txBody>
          <a:bodyPr/>
          <a:lstStyle/>
          <a:p>
            <a:r>
              <a:rPr lang="en-US" sz="1800" dirty="0">
                <a:latin typeface="Times" pitchFamily="2" charset="0"/>
              </a:rPr>
              <a:t>Kaggle - </a:t>
            </a:r>
            <a:r>
              <a:rPr lang="en-US" sz="1800" u="sng" dirty="0">
                <a:latin typeface="Times" pitchFamily="2" charset="0"/>
                <a:hlinkClick r:id="rId2"/>
              </a:rPr>
              <a:t>https://www.kaggle.com/jruvika/fake-news-detection</a:t>
            </a:r>
            <a:endParaRPr lang="en-US" sz="1800" dirty="0">
              <a:latin typeface="Times" pitchFamily="2" charset="0"/>
            </a:endParaRPr>
          </a:p>
          <a:p>
            <a:r>
              <a:rPr lang="en-US" sz="1800" dirty="0">
                <a:latin typeface="Times" pitchFamily="2" charset="0"/>
              </a:rPr>
              <a:t>Kaggle - </a:t>
            </a:r>
            <a:r>
              <a:rPr lang="en-US" sz="1800" u="sng" dirty="0">
                <a:latin typeface="Times" pitchFamily="2" charset="0"/>
                <a:hlinkClick r:id="rId3"/>
              </a:rPr>
              <a:t>https://www.kaggle.com/mrisdal/fake-news</a:t>
            </a:r>
            <a:endParaRPr lang="en-US" sz="1800" u="sng" dirty="0">
              <a:latin typeface="Times" pitchFamily="2" charset="0"/>
            </a:endParaRPr>
          </a:p>
          <a:p>
            <a:r>
              <a:rPr lang="en-US" altLang="en-US" sz="1800" dirty="0">
                <a:latin typeface="Times" pitchFamily="2" charset="0"/>
                <a:ea typeface="Times New Roman" panose="02020603050405020304" pitchFamily="18" charset="0"/>
              </a:rPr>
              <a:t>Yang, Y., Zheng, L., Jiawei, Z., Cui, Q., Li, Z., &amp; S. Yu, P. (2018). </a:t>
            </a:r>
            <a:r>
              <a:rPr lang="en-US" altLang="en-US" sz="1800" i="1" dirty="0">
                <a:latin typeface="Times" pitchFamily="2" charset="0"/>
                <a:ea typeface="Times New Roman" panose="02020603050405020304" pitchFamily="18" charset="0"/>
              </a:rPr>
              <a:t>TI-CNN: Convolutional Neural Networks for Fake News Detection.</a:t>
            </a:r>
            <a:r>
              <a:rPr lang="en-US" altLang="en-US" sz="1800" dirty="0">
                <a:latin typeface="Times" pitchFamily="2" charset="0"/>
                <a:ea typeface="Times New Roman" panose="02020603050405020304" pitchFamily="18" charset="0"/>
              </a:rPr>
              <a:t> arXiv:1806.00749 [</a:t>
            </a:r>
            <a:r>
              <a:rPr lang="en-US" altLang="en-US" sz="1800" dirty="0" err="1">
                <a:latin typeface="Times" pitchFamily="2" charset="0"/>
                <a:ea typeface="Times New Roman" panose="02020603050405020304" pitchFamily="18" charset="0"/>
              </a:rPr>
              <a:t>cs.CL</a:t>
            </a:r>
            <a:r>
              <a:rPr lang="en-US" altLang="en-US" sz="1800" dirty="0">
                <a:latin typeface="Times" pitchFamily="2" charset="0"/>
                <a:ea typeface="Times New Roman" panose="02020603050405020304" pitchFamily="18" charset="0"/>
              </a:rPr>
              <a:t>].</a:t>
            </a:r>
          </a:p>
          <a:p>
            <a:r>
              <a:rPr lang="en-US" altLang="en-US" sz="1800" dirty="0">
                <a:latin typeface="Times" pitchFamily="2" charset="0"/>
              </a:rPr>
              <a:t>Jamal , A., Osama , S., &amp; </a:t>
            </a:r>
            <a:r>
              <a:rPr lang="en-US" altLang="en-US" sz="1800" dirty="0" err="1">
                <a:latin typeface="Times" pitchFamily="2" charset="0"/>
              </a:rPr>
              <a:t>IraklisVarlamis</a:t>
            </a:r>
            <a:r>
              <a:rPr lang="en-US" altLang="en-US" sz="1800" dirty="0">
                <a:latin typeface="Times" pitchFamily="2" charset="0"/>
              </a:rPr>
              <a:t>, V. (2021). Fake news detection: A hybrid CNN-RNN based deep learning approach. International Journal of Information Management Data Insights.</a:t>
            </a:r>
          </a:p>
          <a:p>
            <a:endParaRPr lang="en-US" altLang="en-US" sz="1600" dirty="0">
              <a:latin typeface="Arial" panose="020B0604020202020204" pitchFamily="34" charset="0"/>
            </a:endParaRPr>
          </a:p>
          <a:p>
            <a:endParaRPr lang="en-US" dirty="0"/>
          </a:p>
          <a:p>
            <a:endParaRPr lang="en-US" dirty="0"/>
          </a:p>
        </p:txBody>
      </p:sp>
    </p:spTree>
    <p:extLst>
      <p:ext uri="{BB962C8B-B14F-4D97-AF65-F5344CB8AC3E}">
        <p14:creationId xmlns:p14="http://schemas.microsoft.com/office/powerpoint/2010/main" val="3557738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39EE5-702E-D748-8269-4EC8443B815A}"/>
              </a:ext>
            </a:extLst>
          </p:cNvPr>
          <p:cNvSpPr>
            <a:spLocks noGrp="1"/>
          </p:cNvSpPr>
          <p:nvPr>
            <p:ph type="title"/>
          </p:nvPr>
        </p:nvSpPr>
        <p:spPr/>
        <p:txBody>
          <a:bodyPr/>
          <a:lstStyle/>
          <a:p>
            <a:r>
              <a:rPr lang="en-US" cap="none" dirty="0">
                <a:latin typeface="Times" pitchFamily="2" charset="0"/>
              </a:rPr>
              <a:t>Objective</a:t>
            </a:r>
          </a:p>
        </p:txBody>
      </p:sp>
      <p:sp>
        <p:nvSpPr>
          <p:cNvPr id="3" name="Content Placeholder 2">
            <a:extLst>
              <a:ext uri="{FF2B5EF4-FFF2-40B4-BE49-F238E27FC236}">
                <a16:creationId xmlns:a16="http://schemas.microsoft.com/office/drawing/2014/main" id="{37B21A6B-F87F-3342-B009-E2E06A44871D}"/>
              </a:ext>
            </a:extLst>
          </p:cNvPr>
          <p:cNvSpPr>
            <a:spLocks noGrp="1"/>
          </p:cNvSpPr>
          <p:nvPr>
            <p:ph idx="1"/>
          </p:nvPr>
        </p:nvSpPr>
        <p:spPr>
          <a:xfrm>
            <a:off x="1141412" y="1881352"/>
            <a:ext cx="9905999" cy="3541714"/>
          </a:xfrm>
        </p:spPr>
        <p:txBody>
          <a:bodyPr>
            <a:normAutofit lnSpcReduction="10000"/>
          </a:bodyPr>
          <a:lstStyle/>
          <a:p>
            <a:pPr marL="0" indent="0">
              <a:buNone/>
            </a:pPr>
            <a:r>
              <a:rPr lang="en-US" dirty="0">
                <a:latin typeface="Times" pitchFamily="2" charset="0"/>
              </a:rPr>
              <a:t>With the increase in usage of social media all around the world, It has become simple for anyone to publish news/articles through their own pages or a specified social media channel. Therefore, with the true news, fraudulent news has also become more popular. In this project, our major focus is to discriminate the fake news among a set of news articles and determine the articles that contain misleading information. In order to achieve our goal, we would make use of machine learning algorithms that provide an approach to the best solution possible.</a:t>
            </a:r>
          </a:p>
          <a:p>
            <a:endParaRPr lang="en-US" dirty="0"/>
          </a:p>
        </p:txBody>
      </p:sp>
    </p:spTree>
    <p:extLst>
      <p:ext uri="{BB962C8B-B14F-4D97-AF65-F5344CB8AC3E}">
        <p14:creationId xmlns:p14="http://schemas.microsoft.com/office/powerpoint/2010/main" val="2800676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EA4098-6EF5-6C44-8214-7D5A1EF3BE93}"/>
              </a:ext>
            </a:extLst>
          </p:cNvPr>
          <p:cNvSpPr>
            <a:spLocks noGrp="1"/>
          </p:cNvSpPr>
          <p:nvPr>
            <p:ph idx="1"/>
          </p:nvPr>
        </p:nvSpPr>
        <p:spPr>
          <a:xfrm>
            <a:off x="816559" y="2586372"/>
            <a:ext cx="9905999" cy="3541714"/>
          </a:xfrm>
        </p:spPr>
        <p:txBody>
          <a:bodyPr>
            <a:normAutofit/>
          </a:bodyPr>
          <a:lstStyle/>
          <a:p>
            <a:pPr marL="0" indent="0" algn="ctr">
              <a:buNone/>
            </a:pPr>
            <a:r>
              <a:rPr lang="en-US" sz="6600" dirty="0"/>
              <a:t>Thank You!</a:t>
            </a:r>
          </a:p>
        </p:txBody>
      </p:sp>
    </p:spTree>
    <p:extLst>
      <p:ext uri="{BB962C8B-B14F-4D97-AF65-F5344CB8AC3E}">
        <p14:creationId xmlns:p14="http://schemas.microsoft.com/office/powerpoint/2010/main" val="573672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9EE5B-60F4-0144-863F-1D336695E173}"/>
              </a:ext>
            </a:extLst>
          </p:cNvPr>
          <p:cNvSpPr>
            <a:spLocks noGrp="1"/>
          </p:cNvSpPr>
          <p:nvPr>
            <p:ph type="title"/>
          </p:nvPr>
        </p:nvSpPr>
        <p:spPr>
          <a:xfrm>
            <a:off x="1141413" y="713520"/>
            <a:ext cx="9905998" cy="1478570"/>
          </a:xfrm>
        </p:spPr>
        <p:txBody>
          <a:bodyPr/>
          <a:lstStyle/>
          <a:p>
            <a:r>
              <a:rPr lang="en-US" cap="none" dirty="0">
                <a:latin typeface="Times" pitchFamily="2" charset="0"/>
              </a:rPr>
              <a:t>What Is Machine Learning?</a:t>
            </a:r>
          </a:p>
        </p:txBody>
      </p:sp>
      <p:sp>
        <p:nvSpPr>
          <p:cNvPr id="3" name="Content Placeholder 2">
            <a:extLst>
              <a:ext uri="{FF2B5EF4-FFF2-40B4-BE49-F238E27FC236}">
                <a16:creationId xmlns:a16="http://schemas.microsoft.com/office/drawing/2014/main" id="{73AB0D24-6DB8-5B47-86DE-5601AAF5147E}"/>
              </a:ext>
            </a:extLst>
          </p:cNvPr>
          <p:cNvSpPr>
            <a:spLocks noGrp="1"/>
          </p:cNvSpPr>
          <p:nvPr>
            <p:ph idx="1"/>
          </p:nvPr>
        </p:nvSpPr>
        <p:spPr>
          <a:xfrm>
            <a:off x="1141413" y="1988230"/>
            <a:ext cx="9905999" cy="3541714"/>
          </a:xfrm>
        </p:spPr>
        <p:txBody>
          <a:bodyPr/>
          <a:lstStyle/>
          <a:p>
            <a:pPr marL="0" indent="0">
              <a:buNone/>
            </a:pPr>
            <a:r>
              <a:rPr lang="en-US" dirty="0">
                <a:latin typeface="Times" pitchFamily="2" charset="0"/>
              </a:rPr>
              <a:t>Machine learning algorithms use statistical data to train the models and classify data. In other words, Machine learning enables system to learn from experience without being explicitly programmed. In case of our project, the models which we are going to use must determine the news/text/a piece of article that is given through a webpage is True or False. </a:t>
            </a:r>
          </a:p>
        </p:txBody>
      </p:sp>
    </p:spTree>
    <p:extLst>
      <p:ext uri="{BB962C8B-B14F-4D97-AF65-F5344CB8AC3E}">
        <p14:creationId xmlns:p14="http://schemas.microsoft.com/office/powerpoint/2010/main" val="2609427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5C293-CD74-AF4E-8CE4-D97459A0E3DB}"/>
              </a:ext>
            </a:extLst>
          </p:cNvPr>
          <p:cNvSpPr>
            <a:spLocks noGrp="1"/>
          </p:cNvSpPr>
          <p:nvPr>
            <p:ph type="title"/>
          </p:nvPr>
        </p:nvSpPr>
        <p:spPr/>
        <p:txBody>
          <a:bodyPr/>
          <a:lstStyle/>
          <a:p>
            <a:r>
              <a:rPr lang="en-US" cap="none" dirty="0">
                <a:latin typeface="Times" pitchFamily="2" charset="0"/>
              </a:rPr>
              <a:t>Machine Learning Algorithms</a:t>
            </a:r>
          </a:p>
        </p:txBody>
      </p:sp>
      <p:sp>
        <p:nvSpPr>
          <p:cNvPr id="3" name="Content Placeholder 2">
            <a:extLst>
              <a:ext uri="{FF2B5EF4-FFF2-40B4-BE49-F238E27FC236}">
                <a16:creationId xmlns:a16="http://schemas.microsoft.com/office/drawing/2014/main" id="{D1EBC6D7-CA9F-4249-888B-5B6C48A03DEE}"/>
              </a:ext>
            </a:extLst>
          </p:cNvPr>
          <p:cNvSpPr>
            <a:spLocks noGrp="1"/>
          </p:cNvSpPr>
          <p:nvPr>
            <p:ph idx="1"/>
          </p:nvPr>
        </p:nvSpPr>
        <p:spPr>
          <a:xfrm>
            <a:off x="1141412" y="2097088"/>
            <a:ext cx="9905999" cy="3541714"/>
          </a:xfrm>
        </p:spPr>
        <p:txBody>
          <a:bodyPr/>
          <a:lstStyle/>
          <a:p>
            <a:pPr marL="0" indent="0">
              <a:buNone/>
            </a:pPr>
            <a:r>
              <a:rPr lang="en-US" dirty="0">
                <a:latin typeface="Times" pitchFamily="2" charset="0"/>
              </a:rPr>
              <a:t>Some of the popular algorithms we think would classify better</a:t>
            </a:r>
          </a:p>
          <a:p>
            <a:pPr marL="0" indent="0">
              <a:buNone/>
            </a:pPr>
            <a:endParaRPr lang="en-US" dirty="0">
              <a:latin typeface="Times" pitchFamily="2" charset="0"/>
            </a:endParaRPr>
          </a:p>
          <a:p>
            <a:pPr marL="457200" indent="-457200">
              <a:buAutoNum type="arabicPeriod"/>
            </a:pPr>
            <a:r>
              <a:rPr lang="en-US" dirty="0">
                <a:latin typeface="Times" pitchFamily="2" charset="0"/>
              </a:rPr>
              <a:t>Naïve Bayes(Bernoulli and Multinomial)</a:t>
            </a:r>
          </a:p>
          <a:p>
            <a:pPr marL="457200" indent="-457200">
              <a:buAutoNum type="arabicPeriod"/>
            </a:pPr>
            <a:r>
              <a:rPr lang="en-US" dirty="0">
                <a:latin typeface="Times" pitchFamily="2" charset="0"/>
              </a:rPr>
              <a:t>Logistic Regression</a:t>
            </a:r>
          </a:p>
          <a:p>
            <a:pPr marL="457200" indent="-457200">
              <a:buAutoNum type="arabicPeriod"/>
            </a:pPr>
            <a:r>
              <a:rPr lang="en-US" dirty="0">
                <a:latin typeface="Times" pitchFamily="2" charset="0"/>
              </a:rPr>
              <a:t>Random Forest</a:t>
            </a:r>
          </a:p>
          <a:p>
            <a:pPr marL="457200" indent="-457200">
              <a:buAutoNum type="arabicPeriod"/>
            </a:pPr>
            <a:r>
              <a:rPr lang="en-US" dirty="0">
                <a:latin typeface="Times" pitchFamily="2" charset="0"/>
              </a:rPr>
              <a:t>Decision Tree</a:t>
            </a:r>
          </a:p>
          <a:p>
            <a:pPr marL="457200" indent="-457200">
              <a:buAutoNum type="arabicPeriod"/>
            </a:pPr>
            <a:endParaRPr lang="en-US" dirty="0"/>
          </a:p>
        </p:txBody>
      </p:sp>
    </p:spTree>
    <p:extLst>
      <p:ext uri="{BB962C8B-B14F-4D97-AF65-F5344CB8AC3E}">
        <p14:creationId xmlns:p14="http://schemas.microsoft.com/office/powerpoint/2010/main" val="4275131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821D7-2EB6-1049-B761-4022975FD55A}"/>
              </a:ext>
            </a:extLst>
          </p:cNvPr>
          <p:cNvSpPr>
            <a:spLocks noGrp="1"/>
          </p:cNvSpPr>
          <p:nvPr>
            <p:ph type="title"/>
          </p:nvPr>
        </p:nvSpPr>
        <p:spPr/>
        <p:txBody>
          <a:bodyPr/>
          <a:lstStyle/>
          <a:p>
            <a:r>
              <a:rPr lang="en-US" cap="none" dirty="0">
                <a:latin typeface="Times" pitchFamily="2" charset="0"/>
              </a:rPr>
              <a:t>Why Naïve Bayes?</a:t>
            </a:r>
          </a:p>
        </p:txBody>
      </p:sp>
      <p:sp>
        <p:nvSpPr>
          <p:cNvPr id="3" name="Content Placeholder 2">
            <a:extLst>
              <a:ext uri="{FF2B5EF4-FFF2-40B4-BE49-F238E27FC236}">
                <a16:creationId xmlns:a16="http://schemas.microsoft.com/office/drawing/2014/main" id="{C97ED808-9587-714D-8E08-B04F21815FC1}"/>
              </a:ext>
            </a:extLst>
          </p:cNvPr>
          <p:cNvSpPr>
            <a:spLocks noGrp="1"/>
          </p:cNvSpPr>
          <p:nvPr>
            <p:ph idx="1"/>
          </p:nvPr>
        </p:nvSpPr>
        <p:spPr/>
        <p:txBody>
          <a:bodyPr>
            <a:normAutofit/>
          </a:bodyPr>
          <a:lstStyle/>
          <a:p>
            <a:r>
              <a:rPr lang="en-US" dirty="0">
                <a:latin typeface="Times" pitchFamily="2" charset="0"/>
              </a:rPr>
              <a:t>Naïve Bayes work on dependent events. </a:t>
            </a:r>
          </a:p>
          <a:p>
            <a:r>
              <a:rPr lang="en-US" dirty="0">
                <a:latin typeface="Times" pitchFamily="2" charset="0"/>
              </a:rPr>
              <a:t>The probability of an event occurring in the future can be detected from the previous event of same event.</a:t>
            </a:r>
          </a:p>
          <a:p>
            <a:r>
              <a:rPr lang="en-US" dirty="0">
                <a:latin typeface="Times" pitchFamily="2" charset="0"/>
              </a:rPr>
              <a:t>If a few words occur in spam, then the incoming or given content contain same words can be considered false.</a:t>
            </a:r>
          </a:p>
          <a:p>
            <a:pPr marL="0" indent="0">
              <a:buNone/>
            </a:pPr>
            <a:endParaRPr lang="en-US" sz="900" dirty="0"/>
          </a:p>
          <a:p>
            <a:pPr marL="0" indent="0">
              <a:buNone/>
            </a:pPr>
            <a:endParaRPr lang="en-US" sz="900" dirty="0"/>
          </a:p>
        </p:txBody>
      </p:sp>
      <p:sp>
        <p:nvSpPr>
          <p:cNvPr id="4" name="TextBox 3">
            <a:extLst>
              <a:ext uri="{FF2B5EF4-FFF2-40B4-BE49-F238E27FC236}">
                <a16:creationId xmlns:a16="http://schemas.microsoft.com/office/drawing/2014/main" id="{ADF8B63B-65E5-C34A-A2E6-26EBCAE33A8E}"/>
              </a:ext>
            </a:extLst>
          </p:cNvPr>
          <p:cNvSpPr txBox="1"/>
          <p:nvPr/>
        </p:nvSpPr>
        <p:spPr>
          <a:xfrm>
            <a:off x="1425039" y="6436426"/>
            <a:ext cx="5153891" cy="507831"/>
          </a:xfrm>
          <a:prstGeom prst="rect">
            <a:avLst/>
          </a:prstGeom>
          <a:noFill/>
        </p:spPr>
        <p:txBody>
          <a:bodyPr wrap="square" rtlCol="0">
            <a:spAutoFit/>
          </a:bodyPr>
          <a:lstStyle/>
          <a:p>
            <a:r>
              <a:rPr lang="en-US" sz="900" dirty="0"/>
              <a:t>References: https://</a:t>
            </a:r>
            <a:r>
              <a:rPr lang="en-US" sz="900" dirty="0" err="1"/>
              <a:t>medium.com</a:t>
            </a:r>
            <a:r>
              <a:rPr lang="en-US" sz="900" dirty="0"/>
              <a:t>/analytics-</a:t>
            </a:r>
            <a:r>
              <a:rPr lang="en-US" sz="900" dirty="0" err="1"/>
              <a:t>vidhya</a:t>
            </a:r>
            <a:r>
              <a:rPr lang="en-US" sz="900" dirty="0"/>
              <a:t>/email-spam-classifier-using-naive-bayes-a51b8c6290d4</a:t>
            </a:r>
          </a:p>
          <a:p>
            <a:endParaRPr lang="en-US" dirty="0"/>
          </a:p>
        </p:txBody>
      </p:sp>
    </p:spTree>
    <p:extLst>
      <p:ext uri="{BB962C8B-B14F-4D97-AF65-F5344CB8AC3E}">
        <p14:creationId xmlns:p14="http://schemas.microsoft.com/office/powerpoint/2010/main" val="3693639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DB26B5-890F-EF4F-B309-D884F4A695E3}"/>
              </a:ext>
            </a:extLst>
          </p:cNvPr>
          <p:cNvPicPr>
            <a:picLocks noChangeAspect="1"/>
          </p:cNvPicPr>
          <p:nvPr/>
        </p:nvPicPr>
        <p:blipFill>
          <a:blip r:embed="rId3"/>
          <a:stretch>
            <a:fillRect/>
          </a:stretch>
        </p:blipFill>
        <p:spPr>
          <a:xfrm>
            <a:off x="1073141" y="661737"/>
            <a:ext cx="10045718" cy="2959768"/>
          </a:xfrm>
          <a:prstGeom prst="rect">
            <a:avLst/>
          </a:prstGeom>
        </p:spPr>
      </p:pic>
      <p:sp>
        <p:nvSpPr>
          <p:cNvPr id="5" name="TextBox 4">
            <a:extLst>
              <a:ext uri="{FF2B5EF4-FFF2-40B4-BE49-F238E27FC236}">
                <a16:creationId xmlns:a16="http://schemas.microsoft.com/office/drawing/2014/main" id="{50ACE25F-B98C-1A44-BFEC-A54814A9B930}"/>
              </a:ext>
            </a:extLst>
          </p:cNvPr>
          <p:cNvSpPr txBox="1"/>
          <p:nvPr/>
        </p:nvSpPr>
        <p:spPr>
          <a:xfrm>
            <a:off x="952826" y="3775904"/>
            <a:ext cx="10045718" cy="2862322"/>
          </a:xfrm>
          <a:prstGeom prst="rect">
            <a:avLst/>
          </a:prstGeom>
          <a:noFill/>
        </p:spPr>
        <p:txBody>
          <a:bodyPr wrap="square" rtlCol="0">
            <a:spAutoFit/>
          </a:bodyPr>
          <a:lstStyle/>
          <a:p>
            <a:r>
              <a:rPr lang="en-US" dirty="0">
                <a:latin typeface="Times" pitchFamily="2" charset="0"/>
              </a:rPr>
              <a:t>Pipeline is to assemble several operations that can be validated together with different parameters. In our case, three different operations we performed are: </a:t>
            </a:r>
            <a:r>
              <a:rPr lang="en-US" dirty="0" err="1">
                <a:latin typeface="Times" pitchFamily="2" charset="0"/>
              </a:rPr>
              <a:t>CountVectorizer</a:t>
            </a:r>
            <a:r>
              <a:rPr lang="en-US" dirty="0">
                <a:latin typeface="Times" pitchFamily="2" charset="0"/>
              </a:rPr>
              <a:t>(), </a:t>
            </a:r>
            <a:r>
              <a:rPr lang="en-US" dirty="0" err="1">
                <a:latin typeface="Times" pitchFamily="2" charset="0"/>
              </a:rPr>
              <a:t>TfidfTransformer</a:t>
            </a:r>
            <a:r>
              <a:rPr lang="en-US" dirty="0">
                <a:latin typeface="Times" pitchFamily="2" charset="0"/>
              </a:rPr>
              <a:t>()</a:t>
            </a:r>
          </a:p>
          <a:p>
            <a:endParaRPr lang="en-US" dirty="0">
              <a:latin typeface="Times" pitchFamily="2" charset="0"/>
            </a:endParaRPr>
          </a:p>
          <a:p>
            <a:r>
              <a:rPr lang="en-US" dirty="0" err="1">
                <a:latin typeface="Times" pitchFamily="2" charset="0"/>
              </a:rPr>
              <a:t>CounVectorizer</a:t>
            </a:r>
            <a:r>
              <a:rPr lang="en-US" dirty="0">
                <a:latin typeface="Times" pitchFamily="2" charset="0"/>
              </a:rPr>
              <a:t>() – It converts a text (news/content/article) into matrix of word counts. </a:t>
            </a:r>
          </a:p>
          <a:p>
            <a:endParaRPr lang="en-US" dirty="0">
              <a:latin typeface="Times" pitchFamily="2" charset="0"/>
            </a:endParaRPr>
          </a:p>
          <a:p>
            <a:r>
              <a:rPr lang="en-US" dirty="0" err="1">
                <a:latin typeface="Times" pitchFamily="2" charset="0"/>
              </a:rPr>
              <a:t>TfidfTransformer</a:t>
            </a:r>
            <a:r>
              <a:rPr lang="en-US" dirty="0">
                <a:latin typeface="Times" pitchFamily="2" charset="0"/>
              </a:rPr>
              <a:t>() – </a:t>
            </a:r>
            <a:r>
              <a:rPr lang="en-US" dirty="0" err="1">
                <a:latin typeface="Times" pitchFamily="2" charset="0"/>
              </a:rPr>
              <a:t>Tfidf</a:t>
            </a:r>
            <a:r>
              <a:rPr lang="en-US" dirty="0">
                <a:latin typeface="Times" pitchFamily="2" charset="0"/>
              </a:rPr>
              <a:t> is to scale down the impact of words that occur very often in each text/content/news.</a:t>
            </a:r>
          </a:p>
          <a:p>
            <a:endParaRPr lang="en-US" dirty="0">
              <a:latin typeface="Times" pitchFamily="2" charset="0"/>
            </a:endParaRPr>
          </a:p>
          <a:p>
            <a:r>
              <a:rPr lang="en-US" dirty="0">
                <a:latin typeface="Times" pitchFamily="2" charset="0"/>
              </a:rPr>
              <a:t>Performed model – Bernoulli Naïve Bayes – 1. Initialized model, 2. Fit the training dataset into model 3. Performed prediction using test. 4. Found the accuracy score for the given model – Score: 89.92%</a:t>
            </a:r>
          </a:p>
        </p:txBody>
      </p:sp>
    </p:spTree>
    <p:extLst>
      <p:ext uri="{BB962C8B-B14F-4D97-AF65-F5344CB8AC3E}">
        <p14:creationId xmlns:p14="http://schemas.microsoft.com/office/powerpoint/2010/main" val="2576294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B37508-283A-744E-8CF9-9EDE9AE4C81C}"/>
              </a:ext>
            </a:extLst>
          </p:cNvPr>
          <p:cNvPicPr>
            <a:picLocks noChangeAspect="1"/>
          </p:cNvPicPr>
          <p:nvPr/>
        </p:nvPicPr>
        <p:blipFill>
          <a:blip r:embed="rId2"/>
          <a:stretch>
            <a:fillRect/>
          </a:stretch>
        </p:blipFill>
        <p:spPr>
          <a:xfrm>
            <a:off x="1266262" y="490286"/>
            <a:ext cx="9659475" cy="3357563"/>
          </a:xfrm>
          <a:prstGeom prst="rect">
            <a:avLst/>
          </a:prstGeom>
        </p:spPr>
      </p:pic>
      <p:sp>
        <p:nvSpPr>
          <p:cNvPr id="5" name="TextBox 4">
            <a:extLst>
              <a:ext uri="{FF2B5EF4-FFF2-40B4-BE49-F238E27FC236}">
                <a16:creationId xmlns:a16="http://schemas.microsoft.com/office/drawing/2014/main" id="{FB849F59-2412-F045-97BC-E76A7C1D5AB4}"/>
              </a:ext>
            </a:extLst>
          </p:cNvPr>
          <p:cNvSpPr txBox="1"/>
          <p:nvPr/>
        </p:nvSpPr>
        <p:spPr>
          <a:xfrm>
            <a:off x="1149515" y="3847849"/>
            <a:ext cx="9892967" cy="2862322"/>
          </a:xfrm>
          <a:prstGeom prst="rect">
            <a:avLst/>
          </a:prstGeom>
          <a:noFill/>
        </p:spPr>
        <p:txBody>
          <a:bodyPr wrap="square">
            <a:spAutoFit/>
          </a:bodyPr>
          <a:lstStyle/>
          <a:p>
            <a:r>
              <a:rPr lang="en-US" dirty="0">
                <a:latin typeface="Times" pitchFamily="2" charset="0"/>
              </a:rPr>
              <a:t>Pipeline is to assemble several operations that can be validated together with different parameters. In our case, three different operations we performed are: </a:t>
            </a:r>
            <a:r>
              <a:rPr lang="en-US" dirty="0" err="1">
                <a:latin typeface="Times" pitchFamily="2" charset="0"/>
              </a:rPr>
              <a:t>CountVectorizer</a:t>
            </a:r>
            <a:r>
              <a:rPr lang="en-US" dirty="0">
                <a:latin typeface="Times" pitchFamily="2" charset="0"/>
              </a:rPr>
              <a:t>(), </a:t>
            </a:r>
            <a:r>
              <a:rPr lang="en-US" dirty="0" err="1">
                <a:latin typeface="Times" pitchFamily="2" charset="0"/>
              </a:rPr>
              <a:t>TfidfTransformer</a:t>
            </a:r>
            <a:r>
              <a:rPr lang="en-US" dirty="0">
                <a:latin typeface="Times" pitchFamily="2" charset="0"/>
              </a:rPr>
              <a:t>()</a:t>
            </a:r>
          </a:p>
          <a:p>
            <a:endParaRPr lang="en-US" dirty="0">
              <a:latin typeface="Times" pitchFamily="2" charset="0"/>
            </a:endParaRPr>
          </a:p>
          <a:p>
            <a:r>
              <a:rPr lang="en-US" dirty="0" err="1">
                <a:latin typeface="Times" pitchFamily="2" charset="0"/>
              </a:rPr>
              <a:t>CounVectorizer</a:t>
            </a:r>
            <a:r>
              <a:rPr lang="en-US" dirty="0">
                <a:latin typeface="Times" pitchFamily="2" charset="0"/>
              </a:rPr>
              <a:t>() – It converts a text (news/content/article) into matrix of word counts. </a:t>
            </a:r>
          </a:p>
          <a:p>
            <a:endParaRPr lang="en-US" dirty="0">
              <a:latin typeface="Times" pitchFamily="2" charset="0"/>
            </a:endParaRPr>
          </a:p>
          <a:p>
            <a:r>
              <a:rPr lang="en-US" dirty="0" err="1">
                <a:latin typeface="Times" pitchFamily="2" charset="0"/>
              </a:rPr>
              <a:t>TfidfTransformer</a:t>
            </a:r>
            <a:r>
              <a:rPr lang="en-US" dirty="0">
                <a:latin typeface="Times" pitchFamily="2" charset="0"/>
              </a:rPr>
              <a:t>() – </a:t>
            </a:r>
            <a:r>
              <a:rPr lang="en-US" dirty="0" err="1">
                <a:latin typeface="Times" pitchFamily="2" charset="0"/>
              </a:rPr>
              <a:t>Tfidf</a:t>
            </a:r>
            <a:r>
              <a:rPr lang="en-US" dirty="0">
                <a:latin typeface="Times" pitchFamily="2" charset="0"/>
              </a:rPr>
              <a:t> is to scale down the impact of words that occur very often in each text/content/news.</a:t>
            </a:r>
          </a:p>
          <a:p>
            <a:endParaRPr lang="en-US" dirty="0">
              <a:latin typeface="Times" pitchFamily="2" charset="0"/>
            </a:endParaRPr>
          </a:p>
          <a:p>
            <a:r>
              <a:rPr lang="en-US" dirty="0">
                <a:latin typeface="Times" pitchFamily="2" charset="0"/>
              </a:rPr>
              <a:t>Performed model – Multinomial Naïve Bayes – 1. Initialized model, 2. Fit the training dataset into model 3. Performed prediction using test. 4. Found the accuracy score for the given model – Score: 88.8%</a:t>
            </a:r>
          </a:p>
        </p:txBody>
      </p:sp>
    </p:spTree>
    <p:extLst>
      <p:ext uri="{BB962C8B-B14F-4D97-AF65-F5344CB8AC3E}">
        <p14:creationId xmlns:p14="http://schemas.microsoft.com/office/powerpoint/2010/main" val="1026299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1B8C3-959E-D94D-917A-F7097A4EFA41}"/>
              </a:ext>
            </a:extLst>
          </p:cNvPr>
          <p:cNvSpPr>
            <a:spLocks noGrp="1"/>
          </p:cNvSpPr>
          <p:nvPr>
            <p:ph type="title"/>
          </p:nvPr>
        </p:nvSpPr>
        <p:spPr/>
        <p:txBody>
          <a:bodyPr/>
          <a:lstStyle/>
          <a:p>
            <a:r>
              <a:rPr lang="en-US" cap="none" dirty="0">
                <a:latin typeface="Times" pitchFamily="2" charset="0"/>
              </a:rPr>
              <a:t>Why Logistic Regression?</a:t>
            </a:r>
          </a:p>
        </p:txBody>
      </p:sp>
      <p:sp>
        <p:nvSpPr>
          <p:cNvPr id="3" name="Content Placeholder 2">
            <a:extLst>
              <a:ext uri="{FF2B5EF4-FFF2-40B4-BE49-F238E27FC236}">
                <a16:creationId xmlns:a16="http://schemas.microsoft.com/office/drawing/2014/main" id="{3C1AD023-D423-E245-8450-B1619AD6B6F0}"/>
              </a:ext>
            </a:extLst>
          </p:cNvPr>
          <p:cNvSpPr>
            <a:spLocks noGrp="1"/>
          </p:cNvSpPr>
          <p:nvPr>
            <p:ph idx="1"/>
          </p:nvPr>
        </p:nvSpPr>
        <p:spPr/>
        <p:txBody>
          <a:bodyPr/>
          <a:lstStyle/>
          <a:p>
            <a:r>
              <a:rPr lang="en-US" dirty="0">
                <a:latin typeface="Times" pitchFamily="2" charset="0"/>
              </a:rPr>
              <a:t>Logistic Regression produces results of the operations like word count, character count, minimum and maximum operations. </a:t>
            </a:r>
          </a:p>
          <a:p>
            <a:r>
              <a:rPr lang="en-US" dirty="0">
                <a:latin typeface="Times" pitchFamily="2" charset="0"/>
              </a:rPr>
              <a:t>It defines the interdependency between dependent and independent variables.</a:t>
            </a:r>
          </a:p>
          <a:p>
            <a:r>
              <a:rPr lang="en-US" dirty="0">
                <a:latin typeface="Times" pitchFamily="2" charset="0"/>
              </a:rPr>
              <a:t>On the given distribution of data, it performs some basic tests like finding and calculating mean and standard deviation. </a:t>
            </a:r>
          </a:p>
        </p:txBody>
      </p:sp>
    </p:spTree>
    <p:extLst>
      <p:ext uri="{BB962C8B-B14F-4D97-AF65-F5344CB8AC3E}">
        <p14:creationId xmlns:p14="http://schemas.microsoft.com/office/powerpoint/2010/main" val="2989121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66A7304-4CEA-7C4F-86DC-6B8BA24C97CE}"/>
              </a:ext>
            </a:extLst>
          </p:cNvPr>
          <p:cNvPicPr>
            <a:picLocks noGrp="1" noChangeAspect="1"/>
          </p:cNvPicPr>
          <p:nvPr>
            <p:ph idx="1"/>
          </p:nvPr>
        </p:nvPicPr>
        <p:blipFill>
          <a:blip r:embed="rId2"/>
          <a:stretch>
            <a:fillRect/>
          </a:stretch>
        </p:blipFill>
        <p:spPr>
          <a:xfrm>
            <a:off x="1228854" y="494046"/>
            <a:ext cx="9549936" cy="3543301"/>
          </a:xfrm>
          <a:prstGeom prst="rect">
            <a:avLst/>
          </a:prstGeom>
        </p:spPr>
      </p:pic>
      <p:sp>
        <p:nvSpPr>
          <p:cNvPr id="6" name="TextBox 5">
            <a:extLst>
              <a:ext uri="{FF2B5EF4-FFF2-40B4-BE49-F238E27FC236}">
                <a16:creationId xmlns:a16="http://schemas.microsoft.com/office/drawing/2014/main" id="{49154383-D457-9A4D-B589-8CCE1E203A5E}"/>
              </a:ext>
            </a:extLst>
          </p:cNvPr>
          <p:cNvSpPr txBox="1"/>
          <p:nvPr/>
        </p:nvSpPr>
        <p:spPr>
          <a:xfrm>
            <a:off x="1143128" y="4037347"/>
            <a:ext cx="9635662" cy="2862322"/>
          </a:xfrm>
          <a:prstGeom prst="rect">
            <a:avLst/>
          </a:prstGeom>
          <a:noFill/>
        </p:spPr>
        <p:txBody>
          <a:bodyPr wrap="square">
            <a:spAutoFit/>
          </a:bodyPr>
          <a:lstStyle/>
          <a:p>
            <a:r>
              <a:rPr lang="en-US" dirty="0">
                <a:latin typeface="Times" pitchFamily="2" charset="0"/>
              </a:rPr>
              <a:t>Pipeline is to assemble several operations that can be validated together with different parameters. In our case, three different operations we performed are: </a:t>
            </a:r>
            <a:r>
              <a:rPr lang="en-US" dirty="0" err="1">
                <a:latin typeface="Times" pitchFamily="2" charset="0"/>
              </a:rPr>
              <a:t>CountVectorizer</a:t>
            </a:r>
            <a:r>
              <a:rPr lang="en-US" dirty="0">
                <a:latin typeface="Times" pitchFamily="2" charset="0"/>
              </a:rPr>
              <a:t>(), </a:t>
            </a:r>
            <a:r>
              <a:rPr lang="en-US" dirty="0" err="1">
                <a:latin typeface="Times" pitchFamily="2" charset="0"/>
              </a:rPr>
              <a:t>TfidfTransformer</a:t>
            </a:r>
            <a:r>
              <a:rPr lang="en-US" dirty="0">
                <a:latin typeface="Times" pitchFamily="2" charset="0"/>
              </a:rPr>
              <a:t>()</a:t>
            </a:r>
          </a:p>
          <a:p>
            <a:endParaRPr lang="en-US" dirty="0">
              <a:latin typeface="Times" pitchFamily="2" charset="0"/>
            </a:endParaRPr>
          </a:p>
          <a:p>
            <a:r>
              <a:rPr lang="en-US" dirty="0" err="1">
                <a:latin typeface="Times" pitchFamily="2" charset="0"/>
              </a:rPr>
              <a:t>CounVectorizer</a:t>
            </a:r>
            <a:r>
              <a:rPr lang="en-US" dirty="0">
                <a:latin typeface="Times" pitchFamily="2" charset="0"/>
              </a:rPr>
              <a:t>() – It converts a text (news/content/article) into matrix of word counts. </a:t>
            </a:r>
          </a:p>
          <a:p>
            <a:endParaRPr lang="en-US" dirty="0">
              <a:latin typeface="Times" pitchFamily="2" charset="0"/>
            </a:endParaRPr>
          </a:p>
          <a:p>
            <a:r>
              <a:rPr lang="en-US" dirty="0" err="1">
                <a:latin typeface="Times" pitchFamily="2" charset="0"/>
              </a:rPr>
              <a:t>TfidfTransformer</a:t>
            </a:r>
            <a:r>
              <a:rPr lang="en-US" dirty="0">
                <a:latin typeface="Times" pitchFamily="2" charset="0"/>
              </a:rPr>
              <a:t>() – </a:t>
            </a:r>
            <a:r>
              <a:rPr lang="en-US" dirty="0" err="1">
                <a:latin typeface="Times" pitchFamily="2" charset="0"/>
              </a:rPr>
              <a:t>Tfidf</a:t>
            </a:r>
            <a:r>
              <a:rPr lang="en-US" dirty="0">
                <a:latin typeface="Times" pitchFamily="2" charset="0"/>
              </a:rPr>
              <a:t> is to scale down the impact of words that occur very often in each text/content/news.</a:t>
            </a:r>
          </a:p>
          <a:p>
            <a:endParaRPr lang="en-US" dirty="0">
              <a:latin typeface="Times" pitchFamily="2" charset="0"/>
            </a:endParaRPr>
          </a:p>
          <a:p>
            <a:r>
              <a:rPr lang="en-US" dirty="0">
                <a:latin typeface="Times" pitchFamily="2" charset="0"/>
              </a:rPr>
              <a:t>Performed model – </a:t>
            </a:r>
            <a:r>
              <a:rPr lang="en-US" dirty="0" err="1">
                <a:latin typeface="Times" pitchFamily="2" charset="0"/>
              </a:rPr>
              <a:t>LogisticRegression</a:t>
            </a:r>
            <a:r>
              <a:rPr lang="en-US" dirty="0">
                <a:latin typeface="Times" pitchFamily="2" charset="0"/>
              </a:rPr>
              <a:t> – 1. Initialized model, 2. Fit the training dataset into model 3. Performed prediction using test. 4. Found the accuracy score for the given model – Score: 94.91%</a:t>
            </a:r>
          </a:p>
        </p:txBody>
      </p:sp>
    </p:spTree>
    <p:extLst>
      <p:ext uri="{BB962C8B-B14F-4D97-AF65-F5344CB8AC3E}">
        <p14:creationId xmlns:p14="http://schemas.microsoft.com/office/powerpoint/2010/main" val="6732453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{91E01056-1DE6-2341-81D9-53DFBBD1D775}tf10001122</Template>
  <TotalTime>664</TotalTime>
  <Words>1422</Words>
  <Application>Microsoft Macintosh PowerPoint</Application>
  <PresentationFormat>Widescreen</PresentationFormat>
  <Paragraphs>93</Paragraphs>
  <Slides>20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Times</vt:lpstr>
      <vt:lpstr>Tw Cen MT</vt:lpstr>
      <vt:lpstr>Circuit</vt:lpstr>
      <vt:lpstr>Fraudulent NEWS DETECTION</vt:lpstr>
      <vt:lpstr>Objective</vt:lpstr>
      <vt:lpstr>What Is Machine Learning?</vt:lpstr>
      <vt:lpstr>Machine Learning Algorithms</vt:lpstr>
      <vt:lpstr>Why Naïve Bayes?</vt:lpstr>
      <vt:lpstr>PowerPoint Presentation</vt:lpstr>
      <vt:lpstr>PowerPoint Presentation</vt:lpstr>
      <vt:lpstr>Why Logistic Regression?</vt:lpstr>
      <vt:lpstr>PowerPoint Presentation</vt:lpstr>
      <vt:lpstr>Why Random Forest?</vt:lpstr>
      <vt:lpstr>PowerPoint Presentation</vt:lpstr>
      <vt:lpstr>Why Decision Tree?</vt:lpstr>
      <vt:lpstr>PowerPoint Presentation</vt:lpstr>
      <vt:lpstr>Comparison of Accuracy Scores and Finding the Optimal one Returned Through the above Algorithm.</vt:lpstr>
      <vt:lpstr>UI Design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Fraudulent NEWS DETECTION</dc:title>
  <dc:creator>Poola, Charunya Krishna (UMKC-Student)</dc:creator>
  <cp:lastModifiedBy>Poola, Charunya Krishna (UMKC-Student)</cp:lastModifiedBy>
  <cp:revision>5</cp:revision>
  <dcterms:created xsi:type="dcterms:W3CDTF">2022-04-11T03:31:17Z</dcterms:created>
  <dcterms:modified xsi:type="dcterms:W3CDTF">2022-04-12T03:39:43Z</dcterms:modified>
</cp:coreProperties>
</file>

<file path=docProps/thumbnail.jpeg>
</file>